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9" r:id="rId12"/>
    <p:sldId id="261" r:id="rId13"/>
    <p:sldId id="260" r:id="rId14"/>
    <p:sldId id="263" r:id="rId15"/>
    <p:sldId id="264" r:id="rId16"/>
    <p:sldId id="265" r:id="rId17"/>
    <p:sldId id="266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14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79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1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64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83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4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14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5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40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01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36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6A03-D04D-44D1-AF88-BD9769CABBC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BCB3-4C8E-4199-BDB0-46EE8E42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43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Lucida Sans" panose="020B0602030504020204" pitchFamily="34" charset="0"/>
              </a:rPr>
              <a:t>„Meine Kommode…“ </a:t>
            </a:r>
            <a:br>
              <a:rPr lang="de-DE" dirty="0" smtClean="0">
                <a:latin typeface="Lucida Sans" panose="020B0602030504020204" pitchFamily="34" charset="0"/>
              </a:rPr>
            </a:br>
            <a:r>
              <a:rPr lang="de-DE" dirty="0" smtClean="0">
                <a:latin typeface="Lucida Sans" panose="020B0602030504020204" pitchFamily="34" charset="0"/>
              </a:rPr>
              <a:t>– Schubladen-Denken</a:t>
            </a:r>
            <a:endParaRPr lang="de-DE" dirty="0">
              <a:latin typeface="Lucida Sans" panose="020B06020305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7" y="1896339"/>
            <a:ext cx="3309851" cy="398552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4" y="1896337"/>
            <a:ext cx="3309851" cy="39855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61" y="1896338"/>
            <a:ext cx="3309851" cy="39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0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>
                <a:latin typeface="Lucida Sans" panose="020B0602030504020204" pitchFamily="34" charset="0"/>
              </a:rPr>
              <a:t>Schublade 7: Soziale Herkunft und wirtschaftliche 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welche Chancen auf ein gesichertes Leben hat,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hängt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Deutschland immer noch stark vom Elternhaus ab: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reich oder arm? War im Elternhaus Bildung wichtig?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Sprache wurde zuhause gesprochen?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wurde meine (Lebens-)Arbeit entlohnt und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habe ich geerbt?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Menschen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können meistens nichts dafür,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sie im Bezug auf Bildung und Geld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schlechter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dastehen als andere.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5347834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8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5946" y="290150"/>
            <a:ext cx="7359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Menschen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können nicht wählen und gewählt werden,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weil sie in ihrem Alter kein Wahlrecht haben.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" y="1262930"/>
            <a:ext cx="7233108" cy="4822072"/>
          </a:xfrm>
          <a:prstGeom prst="rect">
            <a:avLst/>
          </a:prstGeom>
        </p:spPr>
      </p:pic>
      <p:sp>
        <p:nvSpPr>
          <p:cNvPr id="31" name="Verbotsymbol 30"/>
          <p:cNvSpPr/>
          <p:nvPr/>
        </p:nvSpPr>
        <p:spPr>
          <a:xfrm>
            <a:off x="8003356" y="1791092"/>
            <a:ext cx="3240000" cy="3240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18 Jahren</a:t>
            </a:r>
            <a:endParaRPr lang="de-DE" sz="4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202267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6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5946" y="290150"/>
            <a:ext cx="7359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 können nicht in ein Gebäude gelangen,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weil es keine Rampe gibt.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"/>
          <a:stretch/>
        </p:blipFill>
        <p:spPr>
          <a:xfrm flipH="1">
            <a:off x="285946" y="1262929"/>
            <a:ext cx="7233108" cy="47890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2815" y="3469065"/>
            <a:ext cx="2559774" cy="29977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202267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8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5946" y="290150"/>
            <a:ext cx="928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 können nicht den Beruf ihrer Wahl ausüben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weil das für ihr Geschlecht unüblich oder unerlaubt ist.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" y="1262930"/>
            <a:ext cx="7233108" cy="4822072"/>
          </a:xfrm>
          <a:prstGeom prst="rect">
            <a:avLst/>
          </a:prstGeom>
        </p:spPr>
      </p:pic>
      <p:sp>
        <p:nvSpPr>
          <p:cNvPr id="31" name="Verbotsymbol 30"/>
          <p:cNvSpPr/>
          <p:nvPr/>
        </p:nvSpPr>
        <p:spPr>
          <a:xfrm>
            <a:off x="8003356" y="1791092"/>
            <a:ext cx="3240000" cy="3240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Nicht für Frauen</a:t>
            </a:r>
            <a:endParaRPr lang="de-DE" sz="4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202267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4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5946" y="290150"/>
            <a:ext cx="928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 können keinen Anschluss an ihrem Wohnort finden,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weil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sie als Zugezogene gelten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" y="1262930"/>
            <a:ext cx="7233108" cy="4822072"/>
          </a:xfrm>
          <a:prstGeom prst="rect">
            <a:avLst/>
          </a:prstGeom>
        </p:spPr>
      </p:pic>
      <p:sp>
        <p:nvSpPr>
          <p:cNvPr id="31" name="Verbotsymbol 30"/>
          <p:cNvSpPr/>
          <p:nvPr/>
        </p:nvSpPr>
        <p:spPr>
          <a:xfrm>
            <a:off x="8003356" y="1791092"/>
            <a:ext cx="3240000" cy="3240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Nicht für Frauen</a:t>
            </a:r>
            <a:endParaRPr lang="de-DE" sz="4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202267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5946" y="290150"/>
            <a:ext cx="928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 können nicht offen sagen, wen sie lieben,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weil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 im Umfeld nicht akzeptiert wird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" y="1262930"/>
            <a:ext cx="7233108" cy="4822072"/>
          </a:xfrm>
          <a:prstGeom prst="rect">
            <a:avLst/>
          </a:prstGeom>
        </p:spPr>
      </p:pic>
      <p:sp>
        <p:nvSpPr>
          <p:cNvPr id="31" name="Verbotsymbol 30"/>
          <p:cNvSpPr/>
          <p:nvPr/>
        </p:nvSpPr>
        <p:spPr>
          <a:xfrm>
            <a:off x="8003356" y="1791092"/>
            <a:ext cx="3240000" cy="3240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Nicht für Frauen</a:t>
            </a:r>
            <a:endParaRPr lang="de-DE" sz="4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202267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5946" y="290150"/>
            <a:ext cx="928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 können einen ihnen wichtigen Festtag nicht feiern,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weil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dieser Tag kein offizieller Feiertag ist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" y="1262930"/>
            <a:ext cx="7233108" cy="4822072"/>
          </a:xfrm>
          <a:prstGeom prst="rect">
            <a:avLst/>
          </a:prstGeom>
        </p:spPr>
      </p:pic>
      <p:sp>
        <p:nvSpPr>
          <p:cNvPr id="31" name="Verbotsymbol 30"/>
          <p:cNvSpPr/>
          <p:nvPr/>
        </p:nvSpPr>
        <p:spPr>
          <a:xfrm>
            <a:off x="8003356" y="1791092"/>
            <a:ext cx="3240000" cy="3240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Nicht für Frauen</a:t>
            </a:r>
            <a:endParaRPr lang="de-DE" sz="4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202267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5946" y="290150"/>
            <a:ext cx="928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 können nicht an der Weiterbildung teilnehmen,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weil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ihr Einkommen dafür nicht ausreicht.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" y="1262930"/>
            <a:ext cx="7233108" cy="4822072"/>
          </a:xfrm>
          <a:prstGeom prst="rect">
            <a:avLst/>
          </a:prstGeom>
        </p:spPr>
      </p:pic>
      <p:sp>
        <p:nvSpPr>
          <p:cNvPr id="31" name="Verbotsymbol 30"/>
          <p:cNvSpPr/>
          <p:nvPr/>
        </p:nvSpPr>
        <p:spPr>
          <a:xfrm>
            <a:off x="8003356" y="1791092"/>
            <a:ext cx="3240000" cy="3240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Nicht für Frauen</a:t>
            </a:r>
            <a:endParaRPr lang="de-DE" sz="4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202267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>
                <a:latin typeface="Lucida Sans" panose="020B0602030504020204" pitchFamily="34" charset="0"/>
              </a:rPr>
              <a:t>Austausch in der (Klein-)</a:t>
            </a:r>
            <a:r>
              <a:rPr lang="de-DE" dirty="0" smtClean="0">
                <a:latin typeface="Lucida Sans" panose="020B0602030504020204" pitchFamily="34" charset="0"/>
              </a:rPr>
              <a:t>Gruppe</a:t>
            </a:r>
            <a:endParaRPr lang="de-DE" dirty="0">
              <a:latin typeface="Lucida Sans" panose="020B06020305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Finden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Sie sich in einer der Schubladen wieder?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geht es Ihnen damit?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Finden Sie sich in keiner der Schubladen wieder?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kommt das?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Oft werden Menschen auch gleich in mehrere Schubladen einsortiert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sind damit mehr in der Gefahr, diskriminiert zu werden.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Fallen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Ihnen konkrete Menschen ein, bei denen dies so ist?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5347834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7" y="1896339"/>
            <a:ext cx="3309851" cy="398552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4" y="1896337"/>
            <a:ext cx="3309851" cy="39855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61" y="1896338"/>
            <a:ext cx="3309851" cy="398552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841">
            <a:off x="1679164" y="703734"/>
            <a:ext cx="1700874" cy="11892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85712" y="3294455"/>
            <a:ext cx="1700874" cy="118928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553">
            <a:off x="5321561" y="284983"/>
            <a:ext cx="1699039" cy="118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450">
            <a:off x="7917756" y="746855"/>
            <a:ext cx="1699039" cy="118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8288">
            <a:off x="1265989" y="3889097"/>
            <a:ext cx="1700874" cy="118928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419">
            <a:off x="8666474" y="5287858"/>
            <a:ext cx="1699039" cy="1188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1028">
            <a:off x="1216702" y="5436072"/>
            <a:ext cx="1699039" cy="1188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269"/>
          <a:stretch/>
        </p:blipFill>
        <p:spPr>
          <a:xfrm>
            <a:off x="6728738" y="-1328167"/>
            <a:ext cx="1161497" cy="253909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160"/>
          <a:stretch/>
        </p:blipFill>
        <p:spPr>
          <a:xfrm>
            <a:off x="-170048" y="4083407"/>
            <a:ext cx="1527508" cy="253909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71" r="38095"/>
          <a:stretch/>
        </p:blipFill>
        <p:spPr>
          <a:xfrm>
            <a:off x="933254" y="-1334565"/>
            <a:ext cx="1102936" cy="253909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8"/>
          <a:stretch/>
        </p:blipFill>
        <p:spPr>
          <a:xfrm>
            <a:off x="150829" y="2426907"/>
            <a:ext cx="1535260" cy="253909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5" r="49868"/>
          <a:stretch/>
        </p:blipFill>
        <p:spPr>
          <a:xfrm>
            <a:off x="9426804" y="-983066"/>
            <a:ext cx="1084083" cy="253909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17" r="24487"/>
          <a:stretch/>
        </p:blipFill>
        <p:spPr>
          <a:xfrm>
            <a:off x="10576873" y="1882629"/>
            <a:ext cx="1168925" cy="253909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17"/>
          <a:stretch/>
        </p:blipFill>
        <p:spPr>
          <a:xfrm>
            <a:off x="10114960" y="4145475"/>
            <a:ext cx="1127725" cy="25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7" y="1896339"/>
            <a:ext cx="3309851" cy="398552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4" y="1896337"/>
            <a:ext cx="3309851" cy="39855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61" y="1896338"/>
            <a:ext cx="3309851" cy="398552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841">
            <a:off x="1679164" y="703734"/>
            <a:ext cx="1700874" cy="11892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85712" y="3294455"/>
            <a:ext cx="1700874" cy="118928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553">
            <a:off x="5321561" y="284983"/>
            <a:ext cx="1699039" cy="118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450">
            <a:off x="7917756" y="746855"/>
            <a:ext cx="1699039" cy="118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8288">
            <a:off x="1265989" y="3889097"/>
            <a:ext cx="1700874" cy="118928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419">
            <a:off x="8666474" y="5287858"/>
            <a:ext cx="1699039" cy="1188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1028">
            <a:off x="1216702" y="5436072"/>
            <a:ext cx="1699039" cy="1188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269"/>
          <a:stretch/>
        </p:blipFill>
        <p:spPr>
          <a:xfrm>
            <a:off x="6728738" y="-1328167"/>
            <a:ext cx="1161497" cy="253909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160"/>
          <a:stretch/>
        </p:blipFill>
        <p:spPr>
          <a:xfrm>
            <a:off x="-170048" y="4083407"/>
            <a:ext cx="1527508" cy="253909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71" r="38095"/>
          <a:stretch/>
        </p:blipFill>
        <p:spPr>
          <a:xfrm>
            <a:off x="933254" y="-1334565"/>
            <a:ext cx="1102936" cy="253909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8"/>
          <a:stretch/>
        </p:blipFill>
        <p:spPr>
          <a:xfrm>
            <a:off x="150829" y="2426907"/>
            <a:ext cx="1535260" cy="253909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5" r="49868"/>
          <a:stretch/>
        </p:blipFill>
        <p:spPr>
          <a:xfrm>
            <a:off x="9426804" y="-983066"/>
            <a:ext cx="1084083" cy="253909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17" r="24487"/>
          <a:stretch/>
        </p:blipFill>
        <p:spPr>
          <a:xfrm>
            <a:off x="10576873" y="1882629"/>
            <a:ext cx="1168925" cy="253909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17"/>
          <a:stretch/>
        </p:blipFill>
        <p:spPr>
          <a:xfrm>
            <a:off x="10114960" y="4145475"/>
            <a:ext cx="1127725" cy="253909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679207" y="4334162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Lebensalter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928" y="1132516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Behinderung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695972" y="618027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Geschlecht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354317" y="1302404"/>
            <a:ext cx="3645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Sexuelle Orientierung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6574" y="4874283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Herkunft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573884" y="6169157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950641" y="1488548"/>
            <a:ext cx="33441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Soziale Herkunft </a:t>
            </a:r>
            <a:b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b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Lage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7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>
                <a:latin typeface="Lucida Sans" panose="020B0602030504020204" pitchFamily="34" charset="0"/>
              </a:rPr>
              <a:t>Schublade 1: Lebensalter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einen Blick werden Menschen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alt oder jung, gleichaltrig oder weit entfernt von mir eingestuft.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Damit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ist dann oft auch ein Vorurteil verbunden,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ob wir gemeinsame Interessen haben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 die andere Person wohl höflich ist.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5347834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5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>
                <a:latin typeface="Lucida Sans" panose="020B0602030504020204" pitchFamily="34" charset="0"/>
              </a:rPr>
              <a:t>Schublade 2: Behinderung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Behinderung oder Beeinträchtigung wird sofort festgestellt,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 einer Person begegnen.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damit verbundenen Vorurteile beziehen sich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auf die Fähigkeiten der Person und auf ihren Intellekt.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bringt viele Menschen dazu, Abstand zu halten.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5347834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>
                <a:latin typeface="Lucida Sans" panose="020B0602030504020204" pitchFamily="34" charset="0"/>
              </a:rPr>
              <a:t>Schublade 3: Geschlecht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Häufig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ist die erste Frage nahestehender und auch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wildfremder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Menschen bezüglich eines neugeborenen Kindes: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Ist es denn ein Mädchen oder ein Junge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?“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Dieses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 macht deutlich,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Menschen 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den ersten Lebensminuten an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ihr soziales Geschlecht eingeordnet werden.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Warum ist das denn so relevant?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5347834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>
                <a:latin typeface="Lucida Sans" panose="020B0602030504020204" pitchFamily="34" charset="0"/>
              </a:rPr>
              <a:t>Schublade 4: Sexuelle Orientierung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Homosexualität wurde bis 1969 mit Freiheitsstrafe belegt, 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bis 1994 war sie in Deutschland weiterhin 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 Umständen strafbar. 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Erst seit 2017 gibt es – staatlicherseits – die Ehe für alle bei uns. 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 anderem die kirchliche Lehre zur Homosexualität 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ist für einige Menschen immer noch eine Rechtfertigung 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die Diskriminierung homosexueller Menschen.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5347834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>
                <a:latin typeface="Lucida Sans" panose="020B0602030504020204" pitchFamily="34" charset="0"/>
              </a:rPr>
              <a:t>Schublade 5: Herkunft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empfinden wir als „fremd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“?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unterstellen wir aufgrund seiner Herkunft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einem anderem Ort unserer Weltkugel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ungefragt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bestimmte Denk- und Verhaltensweisen?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viele Menschen, deren Familien seit Generationen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deutsche Staatsbürgerschaft haben,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müssen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aufgrund ihres Namens oder Aussehens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alltäglichen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täglichen Rassismus erleben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5347834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>
                <a:latin typeface="Lucida Sans" panose="020B0602030504020204" pitchFamily="34" charset="0"/>
              </a:rPr>
              <a:t>Schublade 6: Religion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Pauschale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Vorurteile gründen auch häufig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Zuordnung eines Menschen zu einer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Religionsgemeinschaft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wie z.B. dem Islam.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Leider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wird dabei oft vergessen, dass es auch im Islam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viele Wege zu Gott gibt, wie es Menschen gibt.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strukturell sind in Deutschland Christ*innen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häufig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privilegiert – durch Verträge,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mit anderen Religionsgemeinschaften nicht bestehen.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86" y="5347834"/>
            <a:ext cx="1147239" cy="1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Breitbild</PresentationFormat>
  <Paragraphs>91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Lucida Sans</vt:lpstr>
      <vt:lpstr>Office</vt:lpstr>
      <vt:lpstr>„Meine Kommode…“  – Schubladen-Denken</vt:lpstr>
      <vt:lpstr>PowerPoint-Präsentation</vt:lpstr>
      <vt:lpstr>PowerPoint-Präsentation</vt:lpstr>
      <vt:lpstr>Schublade 1: Lebensalter</vt:lpstr>
      <vt:lpstr>Schublade 2: Behinderung</vt:lpstr>
      <vt:lpstr>Schublade 3: Geschlecht</vt:lpstr>
      <vt:lpstr>Schublade 4: Sexuelle Orientierung</vt:lpstr>
      <vt:lpstr>Schublade 5: Herkunft</vt:lpstr>
      <vt:lpstr>Schublade 6: Religion</vt:lpstr>
      <vt:lpstr>Schublade 7: Soziale Herkunft und wirtschaftliche 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Austausch in der (Klein-)Gruppe</vt:lpstr>
    </vt:vector>
  </TitlesOfParts>
  <Company>Erzbistum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Braun Johannes</dc:creator>
  <cp:lastModifiedBy>Braun Johannes</cp:lastModifiedBy>
  <cp:revision>19</cp:revision>
  <dcterms:created xsi:type="dcterms:W3CDTF">2021-01-14T11:53:27Z</dcterms:created>
  <dcterms:modified xsi:type="dcterms:W3CDTF">2021-03-05T14:11:00Z</dcterms:modified>
</cp:coreProperties>
</file>