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58" r:id="rId3"/>
    <p:sldId id="259" r:id="rId4"/>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1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22" d="100"/>
          <a:sy n="122" d="100"/>
        </p:scale>
        <p:origin x="96" y="2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smtClean="0"/>
              <a:t>Titelmasterformat durch Klicken bearbeiten</a:t>
            </a:r>
            <a:endParaRPr lang="de-DE"/>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37566A03-D04D-44D1-AF88-BD9769CABBC7}" type="datetimeFigureOut">
              <a:rPr lang="de-DE" smtClean="0"/>
              <a:t>13.03.2023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0EA3BCB3-4C8E-4199-BDB0-46EE8E42B150}" type="slidenum">
              <a:rPr lang="de-DE" smtClean="0"/>
              <a:t>‹Nr.›</a:t>
            </a:fld>
            <a:endParaRPr lang="de-DE"/>
          </a:p>
        </p:txBody>
      </p:sp>
    </p:spTree>
    <p:extLst>
      <p:ext uri="{BB962C8B-B14F-4D97-AF65-F5344CB8AC3E}">
        <p14:creationId xmlns:p14="http://schemas.microsoft.com/office/powerpoint/2010/main" val="567140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37566A03-D04D-44D1-AF88-BD9769CABBC7}" type="datetimeFigureOut">
              <a:rPr lang="de-DE" smtClean="0"/>
              <a:t>13.03.2023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0EA3BCB3-4C8E-4199-BDB0-46EE8E42B150}" type="slidenum">
              <a:rPr lang="de-DE" smtClean="0"/>
              <a:t>‹Nr.›</a:t>
            </a:fld>
            <a:endParaRPr lang="de-DE"/>
          </a:p>
        </p:txBody>
      </p:sp>
    </p:spTree>
    <p:extLst>
      <p:ext uri="{BB962C8B-B14F-4D97-AF65-F5344CB8AC3E}">
        <p14:creationId xmlns:p14="http://schemas.microsoft.com/office/powerpoint/2010/main" val="15257972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37566A03-D04D-44D1-AF88-BD9769CABBC7}" type="datetimeFigureOut">
              <a:rPr lang="de-DE" smtClean="0"/>
              <a:t>13.03.2023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0EA3BCB3-4C8E-4199-BDB0-46EE8E42B150}" type="slidenum">
              <a:rPr lang="de-DE" smtClean="0"/>
              <a:t>‹Nr.›</a:t>
            </a:fld>
            <a:endParaRPr lang="de-DE"/>
          </a:p>
        </p:txBody>
      </p:sp>
    </p:spTree>
    <p:extLst>
      <p:ext uri="{BB962C8B-B14F-4D97-AF65-F5344CB8AC3E}">
        <p14:creationId xmlns:p14="http://schemas.microsoft.com/office/powerpoint/2010/main" val="24251271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37566A03-D04D-44D1-AF88-BD9769CABBC7}" type="datetimeFigureOut">
              <a:rPr lang="de-DE" smtClean="0"/>
              <a:t>13.03.2023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0EA3BCB3-4C8E-4199-BDB0-46EE8E42B150}" type="slidenum">
              <a:rPr lang="de-DE" smtClean="0"/>
              <a:t>‹Nr.›</a:t>
            </a:fld>
            <a:endParaRPr lang="de-DE"/>
          </a:p>
        </p:txBody>
      </p:sp>
    </p:spTree>
    <p:extLst>
      <p:ext uri="{BB962C8B-B14F-4D97-AF65-F5344CB8AC3E}">
        <p14:creationId xmlns:p14="http://schemas.microsoft.com/office/powerpoint/2010/main" val="27916441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smtClean="0"/>
              <a:t>Titelmasterformat durch Klicken bearbeiten</a:t>
            </a:r>
            <a:endParaRPr lang="de-DE"/>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smtClean="0"/>
              <a:t>Formatvorlagen des Textmasters bearbeiten</a:t>
            </a:r>
          </a:p>
        </p:txBody>
      </p:sp>
      <p:sp>
        <p:nvSpPr>
          <p:cNvPr id="4" name="Datumsplatzhalter 3"/>
          <p:cNvSpPr>
            <a:spLocks noGrp="1"/>
          </p:cNvSpPr>
          <p:nvPr>
            <p:ph type="dt" sz="half" idx="10"/>
          </p:nvPr>
        </p:nvSpPr>
        <p:spPr/>
        <p:txBody>
          <a:bodyPr/>
          <a:lstStyle/>
          <a:p>
            <a:fld id="{37566A03-D04D-44D1-AF88-BD9769CABBC7}" type="datetimeFigureOut">
              <a:rPr lang="de-DE" smtClean="0"/>
              <a:t>13.03.2023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0EA3BCB3-4C8E-4199-BDB0-46EE8E42B150}" type="slidenum">
              <a:rPr lang="de-DE" smtClean="0"/>
              <a:t>‹Nr.›</a:t>
            </a:fld>
            <a:endParaRPr lang="de-DE"/>
          </a:p>
        </p:txBody>
      </p:sp>
    </p:spTree>
    <p:extLst>
      <p:ext uri="{BB962C8B-B14F-4D97-AF65-F5344CB8AC3E}">
        <p14:creationId xmlns:p14="http://schemas.microsoft.com/office/powerpoint/2010/main" val="12428351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838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6172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37566A03-D04D-44D1-AF88-BD9769CABBC7}" type="datetimeFigureOut">
              <a:rPr lang="de-DE" smtClean="0"/>
              <a:t>13.03.2023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0EA3BCB3-4C8E-4199-BDB0-46EE8E42B150}" type="slidenum">
              <a:rPr lang="de-DE" smtClean="0"/>
              <a:t>‹Nr.›</a:t>
            </a:fld>
            <a:endParaRPr lang="de-DE"/>
          </a:p>
        </p:txBody>
      </p:sp>
    </p:spTree>
    <p:extLst>
      <p:ext uri="{BB962C8B-B14F-4D97-AF65-F5344CB8AC3E}">
        <p14:creationId xmlns:p14="http://schemas.microsoft.com/office/powerpoint/2010/main" val="10544953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smtClean="0"/>
              <a:t>Titelmasterformat durch Klicken bearbeiten</a:t>
            </a:r>
            <a:endParaRPr lang="de-DE"/>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37566A03-D04D-44D1-AF88-BD9769CABBC7}" type="datetimeFigureOut">
              <a:rPr lang="de-DE" smtClean="0"/>
              <a:t>13.03.2023</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0EA3BCB3-4C8E-4199-BDB0-46EE8E42B150}" type="slidenum">
              <a:rPr lang="de-DE" smtClean="0"/>
              <a:t>‹Nr.›</a:t>
            </a:fld>
            <a:endParaRPr lang="de-DE"/>
          </a:p>
        </p:txBody>
      </p:sp>
    </p:spTree>
    <p:extLst>
      <p:ext uri="{BB962C8B-B14F-4D97-AF65-F5344CB8AC3E}">
        <p14:creationId xmlns:p14="http://schemas.microsoft.com/office/powerpoint/2010/main" val="3610146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37566A03-D04D-44D1-AF88-BD9769CABBC7}" type="datetimeFigureOut">
              <a:rPr lang="de-DE" smtClean="0"/>
              <a:t>13.03.2023</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0EA3BCB3-4C8E-4199-BDB0-46EE8E42B150}" type="slidenum">
              <a:rPr lang="de-DE" smtClean="0"/>
              <a:t>‹Nr.›</a:t>
            </a:fld>
            <a:endParaRPr lang="de-DE"/>
          </a:p>
        </p:txBody>
      </p:sp>
    </p:spTree>
    <p:extLst>
      <p:ext uri="{BB962C8B-B14F-4D97-AF65-F5344CB8AC3E}">
        <p14:creationId xmlns:p14="http://schemas.microsoft.com/office/powerpoint/2010/main" val="35779527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37566A03-D04D-44D1-AF88-BD9769CABBC7}" type="datetimeFigureOut">
              <a:rPr lang="de-DE" smtClean="0"/>
              <a:t>13.03.2023</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0EA3BCB3-4C8E-4199-BDB0-46EE8E42B150}" type="slidenum">
              <a:rPr lang="de-DE" smtClean="0"/>
              <a:t>‹Nr.›</a:t>
            </a:fld>
            <a:endParaRPr lang="de-DE"/>
          </a:p>
        </p:txBody>
      </p:sp>
    </p:spTree>
    <p:extLst>
      <p:ext uri="{BB962C8B-B14F-4D97-AF65-F5344CB8AC3E}">
        <p14:creationId xmlns:p14="http://schemas.microsoft.com/office/powerpoint/2010/main" val="36774057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37566A03-D04D-44D1-AF88-BD9769CABBC7}" type="datetimeFigureOut">
              <a:rPr lang="de-DE" smtClean="0"/>
              <a:t>13.03.2023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0EA3BCB3-4C8E-4199-BDB0-46EE8E42B150}" type="slidenum">
              <a:rPr lang="de-DE" smtClean="0"/>
              <a:t>‹Nr.›</a:t>
            </a:fld>
            <a:endParaRPr lang="de-DE"/>
          </a:p>
        </p:txBody>
      </p:sp>
    </p:spTree>
    <p:extLst>
      <p:ext uri="{BB962C8B-B14F-4D97-AF65-F5344CB8AC3E}">
        <p14:creationId xmlns:p14="http://schemas.microsoft.com/office/powerpoint/2010/main" val="29630195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37566A03-D04D-44D1-AF88-BD9769CABBC7}" type="datetimeFigureOut">
              <a:rPr lang="de-DE" smtClean="0"/>
              <a:t>13.03.2023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0EA3BCB3-4C8E-4199-BDB0-46EE8E42B150}" type="slidenum">
              <a:rPr lang="de-DE" smtClean="0"/>
              <a:t>‹Nr.›</a:t>
            </a:fld>
            <a:endParaRPr lang="de-DE"/>
          </a:p>
        </p:txBody>
      </p:sp>
    </p:spTree>
    <p:extLst>
      <p:ext uri="{BB962C8B-B14F-4D97-AF65-F5344CB8AC3E}">
        <p14:creationId xmlns:p14="http://schemas.microsoft.com/office/powerpoint/2010/main" val="15723678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566A03-D04D-44D1-AF88-BD9769CABBC7}" type="datetimeFigureOut">
              <a:rPr lang="de-DE" smtClean="0"/>
              <a:t>13.03.2023</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A3BCB3-4C8E-4199-BDB0-46EE8E42B150}" type="slidenum">
              <a:rPr lang="de-DE" smtClean="0"/>
              <a:t>‹Nr.›</a:t>
            </a:fld>
            <a:endParaRPr lang="de-DE"/>
          </a:p>
        </p:txBody>
      </p:sp>
    </p:spTree>
    <p:extLst>
      <p:ext uri="{BB962C8B-B14F-4D97-AF65-F5344CB8AC3E}">
        <p14:creationId xmlns:p14="http://schemas.microsoft.com/office/powerpoint/2010/main" val="11384309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Gleichschenkliges Dreieck 8"/>
          <p:cNvSpPr/>
          <p:nvPr/>
        </p:nvSpPr>
        <p:spPr>
          <a:xfrm rot="10800000">
            <a:off x="10392000" y="0"/>
            <a:ext cx="1800000" cy="1800000"/>
          </a:xfrm>
          <a:prstGeom prst="triangle">
            <a:avLst>
              <a:gd name="adj" fmla="val 0"/>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Gleichschenkliges Dreieck 7"/>
          <p:cNvSpPr/>
          <p:nvPr/>
        </p:nvSpPr>
        <p:spPr>
          <a:xfrm rot="5400000">
            <a:off x="0" y="0"/>
            <a:ext cx="1800000" cy="1800000"/>
          </a:xfrm>
          <a:prstGeom prst="triangle">
            <a:avLst>
              <a:gd name="adj" fmla="val 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Textfeld 3"/>
          <p:cNvSpPr txBox="1"/>
          <p:nvPr/>
        </p:nvSpPr>
        <p:spPr>
          <a:xfrm>
            <a:off x="0" y="0"/>
            <a:ext cx="585417" cy="923330"/>
          </a:xfrm>
          <a:prstGeom prst="rect">
            <a:avLst/>
          </a:prstGeom>
          <a:noFill/>
        </p:spPr>
        <p:txBody>
          <a:bodyPr wrap="none" rtlCol="0">
            <a:spAutoFit/>
          </a:bodyPr>
          <a:lstStyle/>
          <a:p>
            <a:r>
              <a:rPr lang="de-DE" sz="5400" dirty="0" smtClean="0"/>
              <a:t>A</a:t>
            </a:r>
            <a:endParaRPr lang="de-DE" sz="5400" dirty="0"/>
          </a:p>
        </p:txBody>
      </p:sp>
      <p:sp>
        <p:nvSpPr>
          <p:cNvPr id="11" name="Gleichschenkliges Dreieck 10"/>
          <p:cNvSpPr/>
          <p:nvPr/>
        </p:nvSpPr>
        <p:spPr>
          <a:xfrm>
            <a:off x="0" y="5057999"/>
            <a:ext cx="1800000" cy="1800000"/>
          </a:xfrm>
          <a:prstGeom prst="triangle">
            <a:avLst>
              <a:gd name="adj" fmla="val 0"/>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Gleichschenkliges Dreieck 9"/>
          <p:cNvSpPr/>
          <p:nvPr/>
        </p:nvSpPr>
        <p:spPr>
          <a:xfrm rot="16200000">
            <a:off x="10392000" y="5058000"/>
            <a:ext cx="1800000" cy="1800000"/>
          </a:xfrm>
          <a:prstGeom prst="triangle">
            <a:avLst>
              <a:gd name="adj" fmla="val 0"/>
            </a:avLst>
          </a:prstGeom>
          <a:solidFill>
            <a:srgbClr val="FF61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 name="Textfeld 4"/>
          <p:cNvSpPr txBox="1"/>
          <p:nvPr/>
        </p:nvSpPr>
        <p:spPr>
          <a:xfrm>
            <a:off x="11606583" y="0"/>
            <a:ext cx="561372" cy="923330"/>
          </a:xfrm>
          <a:prstGeom prst="rect">
            <a:avLst/>
          </a:prstGeom>
          <a:noFill/>
        </p:spPr>
        <p:txBody>
          <a:bodyPr wrap="none" rtlCol="0">
            <a:spAutoFit/>
          </a:bodyPr>
          <a:lstStyle/>
          <a:p>
            <a:r>
              <a:rPr lang="de-DE" sz="5400" dirty="0" smtClean="0"/>
              <a:t>B</a:t>
            </a:r>
            <a:endParaRPr lang="de-DE" sz="5400" dirty="0"/>
          </a:p>
        </p:txBody>
      </p:sp>
      <p:sp>
        <p:nvSpPr>
          <p:cNvPr id="6" name="Textfeld 5"/>
          <p:cNvSpPr txBox="1"/>
          <p:nvPr/>
        </p:nvSpPr>
        <p:spPr>
          <a:xfrm>
            <a:off x="0" y="5934670"/>
            <a:ext cx="553357" cy="923330"/>
          </a:xfrm>
          <a:prstGeom prst="rect">
            <a:avLst/>
          </a:prstGeom>
          <a:noFill/>
        </p:spPr>
        <p:txBody>
          <a:bodyPr wrap="none" rtlCol="0">
            <a:spAutoFit/>
          </a:bodyPr>
          <a:lstStyle/>
          <a:p>
            <a:r>
              <a:rPr lang="de-DE" sz="5400" dirty="0"/>
              <a:t>C</a:t>
            </a:r>
          </a:p>
        </p:txBody>
      </p:sp>
      <p:sp>
        <p:nvSpPr>
          <p:cNvPr id="7" name="Textfeld 6"/>
          <p:cNvSpPr txBox="1"/>
          <p:nvPr/>
        </p:nvSpPr>
        <p:spPr>
          <a:xfrm>
            <a:off x="11606583" y="5963456"/>
            <a:ext cx="611065" cy="923330"/>
          </a:xfrm>
          <a:prstGeom prst="rect">
            <a:avLst/>
          </a:prstGeom>
          <a:noFill/>
        </p:spPr>
        <p:txBody>
          <a:bodyPr wrap="none" rtlCol="0">
            <a:spAutoFit/>
          </a:bodyPr>
          <a:lstStyle/>
          <a:p>
            <a:r>
              <a:rPr lang="de-DE" sz="5400" dirty="0" smtClean="0"/>
              <a:t>D</a:t>
            </a:r>
            <a:endParaRPr lang="de-DE" sz="5400" dirty="0"/>
          </a:p>
        </p:txBody>
      </p:sp>
      <p:sp>
        <p:nvSpPr>
          <p:cNvPr id="12" name="Textfeld 11"/>
          <p:cNvSpPr txBox="1"/>
          <p:nvPr/>
        </p:nvSpPr>
        <p:spPr>
          <a:xfrm>
            <a:off x="1800000" y="-1"/>
            <a:ext cx="2252750" cy="646331"/>
          </a:xfrm>
          <a:prstGeom prst="rect">
            <a:avLst/>
          </a:prstGeom>
          <a:noFill/>
          <a:ln>
            <a:solidFill>
              <a:schemeClr val="tx1"/>
            </a:solidFill>
          </a:ln>
        </p:spPr>
        <p:txBody>
          <a:bodyPr wrap="square" rtlCol="0">
            <a:spAutoFit/>
          </a:bodyPr>
          <a:lstStyle/>
          <a:p>
            <a:pPr lvl="0"/>
            <a:r>
              <a:rPr lang="de-DE"/>
              <a:t>eine Gruppe junger Erwachsener</a:t>
            </a:r>
          </a:p>
        </p:txBody>
      </p:sp>
      <p:sp>
        <p:nvSpPr>
          <p:cNvPr id="13" name="Textfeld 12"/>
          <p:cNvSpPr txBox="1"/>
          <p:nvPr/>
        </p:nvSpPr>
        <p:spPr>
          <a:xfrm>
            <a:off x="8139250" y="-2"/>
            <a:ext cx="2252750" cy="646331"/>
          </a:xfrm>
          <a:prstGeom prst="rect">
            <a:avLst/>
          </a:prstGeom>
          <a:noFill/>
          <a:ln>
            <a:solidFill>
              <a:schemeClr val="tx1"/>
            </a:solidFill>
          </a:ln>
        </p:spPr>
        <p:txBody>
          <a:bodyPr wrap="square" rtlCol="0">
            <a:spAutoFit/>
          </a:bodyPr>
          <a:lstStyle/>
          <a:p>
            <a:pPr lvl="0"/>
            <a:r>
              <a:rPr lang="de-DE"/>
              <a:t>die Teilnahme am Taizégebet</a:t>
            </a:r>
          </a:p>
        </p:txBody>
      </p:sp>
      <p:sp>
        <p:nvSpPr>
          <p:cNvPr id="14" name="Textfeld 13"/>
          <p:cNvSpPr txBox="1"/>
          <p:nvPr/>
        </p:nvSpPr>
        <p:spPr>
          <a:xfrm>
            <a:off x="1767940" y="6137999"/>
            <a:ext cx="2252750" cy="646331"/>
          </a:xfrm>
          <a:prstGeom prst="rect">
            <a:avLst/>
          </a:prstGeom>
          <a:noFill/>
          <a:ln>
            <a:solidFill>
              <a:schemeClr val="tx1"/>
            </a:solidFill>
          </a:ln>
        </p:spPr>
        <p:txBody>
          <a:bodyPr wrap="square" rtlCol="0">
            <a:spAutoFit/>
          </a:bodyPr>
          <a:lstStyle/>
          <a:p>
            <a:pPr lvl="0"/>
            <a:r>
              <a:rPr lang="de-DE"/>
              <a:t>die Mitarbeit in der Firmkatechese</a:t>
            </a:r>
          </a:p>
        </p:txBody>
      </p:sp>
      <p:sp>
        <p:nvSpPr>
          <p:cNvPr id="15" name="Textfeld 14"/>
          <p:cNvSpPr txBox="1"/>
          <p:nvPr/>
        </p:nvSpPr>
        <p:spPr>
          <a:xfrm>
            <a:off x="8139250" y="6130981"/>
            <a:ext cx="2252750" cy="369332"/>
          </a:xfrm>
          <a:prstGeom prst="rect">
            <a:avLst/>
          </a:prstGeom>
          <a:noFill/>
          <a:ln>
            <a:solidFill>
              <a:schemeClr val="tx1"/>
            </a:solidFill>
          </a:ln>
        </p:spPr>
        <p:txBody>
          <a:bodyPr wrap="square" rtlCol="0">
            <a:spAutoFit/>
          </a:bodyPr>
          <a:lstStyle/>
          <a:p>
            <a:pPr lvl="0"/>
            <a:r>
              <a:rPr lang="de-DE"/>
              <a:t>Einzelseelsorge</a:t>
            </a:r>
          </a:p>
        </p:txBody>
      </p:sp>
      <p:sp>
        <p:nvSpPr>
          <p:cNvPr id="16" name="Textfeld 15"/>
          <p:cNvSpPr txBox="1"/>
          <p:nvPr/>
        </p:nvSpPr>
        <p:spPr>
          <a:xfrm>
            <a:off x="2926375" y="2195884"/>
            <a:ext cx="5817423" cy="1779974"/>
          </a:xfrm>
          <a:prstGeom prst="rect">
            <a:avLst/>
          </a:prstGeom>
          <a:noFill/>
          <a:ln>
            <a:solidFill>
              <a:schemeClr val="tx1"/>
            </a:solidFill>
          </a:ln>
        </p:spPr>
        <p:txBody>
          <a:bodyPr wrap="square" rtlCol="0">
            <a:spAutoFit/>
          </a:bodyPr>
          <a:lstStyle/>
          <a:p>
            <a:pPr>
              <a:spcAft>
                <a:spcPts val="200"/>
              </a:spcAft>
            </a:pPr>
            <a:r>
              <a:rPr lang="de-DE">
                <a:latin typeface="Arial" panose="020B0604020202020204" pitchFamily="34" charset="0"/>
                <a:ea typeface="Calibri" panose="020F0502020204030204" pitchFamily="34" charset="0"/>
                <a:cs typeface="Arial" panose="020B0604020202020204" pitchFamily="34" charset="0"/>
              </a:rPr>
              <a:t>Matthias, 35 Jahre alt, ist Krankenpfleger von Beruf und lebt alleine. Es gibt Tage, an denen er sich wohl fühlt und aktiv ist, an anderen schafft er es nur schwer, sich zum Nötigsten aufzuraffen. Er sucht Kontakt zur Kirchengemeinde.</a:t>
            </a:r>
            <a:endParaRPr lang="de-DE">
              <a:latin typeface="Arial" panose="020B0604020202020204" pitchFamily="34" charset="0"/>
              <a:ea typeface="Calibri" panose="020F0502020204030204" pitchFamily="34" charset="0"/>
              <a:cs typeface="Times New Roman" panose="02020603050405020304" pitchFamily="18" charset="0"/>
            </a:endParaRPr>
          </a:p>
          <a:p>
            <a:pPr>
              <a:spcAft>
                <a:spcPts val="200"/>
              </a:spcAft>
            </a:pPr>
            <a:r>
              <a:rPr lang="de-DE">
                <a:latin typeface="Arial" panose="020B0604020202020204" pitchFamily="34" charset="0"/>
                <a:ea typeface="Calibri" panose="020F0502020204030204" pitchFamily="34" charset="0"/>
                <a:cs typeface="Arial" panose="020B0604020202020204" pitchFamily="34" charset="0"/>
              </a:rPr>
              <a:t>Was würden Sie Matthias anbieten?</a:t>
            </a:r>
            <a:endParaRPr lang="de-DE">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098555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Gleichschenkliges Dreieck 8"/>
          <p:cNvSpPr/>
          <p:nvPr/>
        </p:nvSpPr>
        <p:spPr>
          <a:xfrm rot="10800000">
            <a:off x="10392000" y="0"/>
            <a:ext cx="1800000" cy="1800000"/>
          </a:xfrm>
          <a:prstGeom prst="triangle">
            <a:avLst>
              <a:gd name="adj" fmla="val 0"/>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Gleichschenkliges Dreieck 7"/>
          <p:cNvSpPr/>
          <p:nvPr/>
        </p:nvSpPr>
        <p:spPr>
          <a:xfrm rot="5400000">
            <a:off x="0" y="0"/>
            <a:ext cx="1800000" cy="1800000"/>
          </a:xfrm>
          <a:prstGeom prst="triangle">
            <a:avLst>
              <a:gd name="adj" fmla="val 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Textfeld 3"/>
          <p:cNvSpPr txBox="1"/>
          <p:nvPr/>
        </p:nvSpPr>
        <p:spPr>
          <a:xfrm>
            <a:off x="0" y="0"/>
            <a:ext cx="585417" cy="923330"/>
          </a:xfrm>
          <a:prstGeom prst="rect">
            <a:avLst/>
          </a:prstGeom>
          <a:noFill/>
        </p:spPr>
        <p:txBody>
          <a:bodyPr wrap="none" rtlCol="0">
            <a:spAutoFit/>
          </a:bodyPr>
          <a:lstStyle/>
          <a:p>
            <a:r>
              <a:rPr lang="de-DE" sz="5400" dirty="0" smtClean="0"/>
              <a:t>A</a:t>
            </a:r>
            <a:endParaRPr lang="de-DE" sz="5400" dirty="0"/>
          </a:p>
        </p:txBody>
      </p:sp>
      <p:sp>
        <p:nvSpPr>
          <p:cNvPr id="11" name="Gleichschenkliges Dreieck 10"/>
          <p:cNvSpPr/>
          <p:nvPr/>
        </p:nvSpPr>
        <p:spPr>
          <a:xfrm>
            <a:off x="0" y="5057999"/>
            <a:ext cx="1800000" cy="1800000"/>
          </a:xfrm>
          <a:prstGeom prst="triangle">
            <a:avLst>
              <a:gd name="adj" fmla="val 0"/>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Gleichschenkliges Dreieck 9"/>
          <p:cNvSpPr/>
          <p:nvPr/>
        </p:nvSpPr>
        <p:spPr>
          <a:xfrm rot="16200000">
            <a:off x="10392000" y="5058000"/>
            <a:ext cx="1800000" cy="1800000"/>
          </a:xfrm>
          <a:prstGeom prst="triangle">
            <a:avLst>
              <a:gd name="adj" fmla="val 0"/>
            </a:avLst>
          </a:prstGeom>
          <a:solidFill>
            <a:srgbClr val="FF61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 name="Textfeld 4"/>
          <p:cNvSpPr txBox="1"/>
          <p:nvPr/>
        </p:nvSpPr>
        <p:spPr>
          <a:xfrm>
            <a:off x="11606583" y="0"/>
            <a:ext cx="561372" cy="923330"/>
          </a:xfrm>
          <a:prstGeom prst="rect">
            <a:avLst/>
          </a:prstGeom>
          <a:noFill/>
        </p:spPr>
        <p:txBody>
          <a:bodyPr wrap="none" rtlCol="0">
            <a:spAutoFit/>
          </a:bodyPr>
          <a:lstStyle/>
          <a:p>
            <a:r>
              <a:rPr lang="de-DE" sz="5400" dirty="0" smtClean="0"/>
              <a:t>B</a:t>
            </a:r>
            <a:endParaRPr lang="de-DE" sz="5400" dirty="0"/>
          </a:p>
        </p:txBody>
      </p:sp>
      <p:sp>
        <p:nvSpPr>
          <p:cNvPr id="6" name="Textfeld 5"/>
          <p:cNvSpPr txBox="1"/>
          <p:nvPr/>
        </p:nvSpPr>
        <p:spPr>
          <a:xfrm>
            <a:off x="0" y="5934670"/>
            <a:ext cx="553357" cy="923330"/>
          </a:xfrm>
          <a:prstGeom prst="rect">
            <a:avLst/>
          </a:prstGeom>
          <a:noFill/>
        </p:spPr>
        <p:txBody>
          <a:bodyPr wrap="none" rtlCol="0">
            <a:spAutoFit/>
          </a:bodyPr>
          <a:lstStyle/>
          <a:p>
            <a:r>
              <a:rPr lang="de-DE" sz="5400" dirty="0"/>
              <a:t>C</a:t>
            </a:r>
          </a:p>
        </p:txBody>
      </p:sp>
      <p:sp>
        <p:nvSpPr>
          <p:cNvPr id="7" name="Textfeld 6"/>
          <p:cNvSpPr txBox="1"/>
          <p:nvPr/>
        </p:nvSpPr>
        <p:spPr>
          <a:xfrm>
            <a:off x="11606583" y="5963456"/>
            <a:ext cx="611065" cy="923330"/>
          </a:xfrm>
          <a:prstGeom prst="rect">
            <a:avLst/>
          </a:prstGeom>
          <a:noFill/>
        </p:spPr>
        <p:txBody>
          <a:bodyPr wrap="none" rtlCol="0">
            <a:spAutoFit/>
          </a:bodyPr>
          <a:lstStyle/>
          <a:p>
            <a:r>
              <a:rPr lang="de-DE" sz="5400" dirty="0" smtClean="0"/>
              <a:t>D</a:t>
            </a:r>
            <a:endParaRPr lang="de-DE" sz="5400" dirty="0"/>
          </a:p>
        </p:txBody>
      </p:sp>
      <p:sp>
        <p:nvSpPr>
          <p:cNvPr id="12" name="Textfeld 11"/>
          <p:cNvSpPr txBox="1"/>
          <p:nvPr/>
        </p:nvSpPr>
        <p:spPr>
          <a:xfrm>
            <a:off x="1800000" y="-1"/>
            <a:ext cx="2252750" cy="923330"/>
          </a:xfrm>
          <a:prstGeom prst="rect">
            <a:avLst/>
          </a:prstGeom>
          <a:noFill/>
          <a:ln>
            <a:solidFill>
              <a:schemeClr val="tx1"/>
            </a:solidFill>
          </a:ln>
        </p:spPr>
        <p:txBody>
          <a:bodyPr wrap="square" rtlCol="0">
            <a:spAutoFit/>
          </a:bodyPr>
          <a:lstStyle/>
          <a:p>
            <a:pPr lvl="0"/>
            <a:r>
              <a:rPr lang="de-DE" dirty="0" smtClean="0"/>
              <a:t>Erstkommunion-katechese </a:t>
            </a:r>
            <a:r>
              <a:rPr lang="de-DE" dirty="0"/>
              <a:t>für das </a:t>
            </a:r>
            <a:endParaRPr lang="de-DE" dirty="0" smtClean="0"/>
          </a:p>
          <a:p>
            <a:pPr lvl="0"/>
            <a:r>
              <a:rPr lang="de-DE" dirty="0" smtClean="0"/>
              <a:t>9-jährige </a:t>
            </a:r>
            <a:r>
              <a:rPr lang="de-DE" dirty="0"/>
              <a:t>Kind</a:t>
            </a:r>
          </a:p>
        </p:txBody>
      </p:sp>
      <p:sp>
        <p:nvSpPr>
          <p:cNvPr id="13" name="Textfeld 12"/>
          <p:cNvSpPr txBox="1"/>
          <p:nvPr/>
        </p:nvSpPr>
        <p:spPr>
          <a:xfrm>
            <a:off x="8139250" y="-2"/>
            <a:ext cx="2252750" cy="646331"/>
          </a:xfrm>
          <a:prstGeom prst="rect">
            <a:avLst/>
          </a:prstGeom>
          <a:noFill/>
          <a:ln>
            <a:solidFill>
              <a:schemeClr val="tx1"/>
            </a:solidFill>
          </a:ln>
        </p:spPr>
        <p:txBody>
          <a:bodyPr wrap="square" rtlCol="0">
            <a:spAutoFit/>
          </a:bodyPr>
          <a:lstStyle/>
          <a:p>
            <a:pPr lvl="0"/>
            <a:r>
              <a:rPr lang="de-DE" dirty="0"/>
              <a:t>Einzelbegleitung für die Eltern</a:t>
            </a:r>
          </a:p>
        </p:txBody>
      </p:sp>
      <p:sp>
        <p:nvSpPr>
          <p:cNvPr id="14" name="Textfeld 13"/>
          <p:cNvSpPr txBox="1"/>
          <p:nvPr/>
        </p:nvSpPr>
        <p:spPr>
          <a:xfrm>
            <a:off x="1767940" y="5938492"/>
            <a:ext cx="2252750" cy="923330"/>
          </a:xfrm>
          <a:prstGeom prst="rect">
            <a:avLst/>
          </a:prstGeom>
          <a:noFill/>
          <a:ln>
            <a:solidFill>
              <a:schemeClr val="tx1"/>
            </a:solidFill>
          </a:ln>
        </p:spPr>
        <p:txBody>
          <a:bodyPr wrap="square" rtlCol="0">
            <a:spAutoFit/>
          </a:bodyPr>
          <a:lstStyle/>
          <a:p>
            <a:pPr lvl="0"/>
            <a:r>
              <a:rPr lang="de-DE" dirty="0" smtClean="0"/>
              <a:t>Erwachsenen-katechese </a:t>
            </a:r>
            <a:r>
              <a:rPr lang="de-DE" dirty="0"/>
              <a:t>auf Dekanatsebene</a:t>
            </a:r>
          </a:p>
        </p:txBody>
      </p:sp>
      <p:sp>
        <p:nvSpPr>
          <p:cNvPr id="15" name="Textfeld 14"/>
          <p:cNvSpPr txBox="1"/>
          <p:nvPr/>
        </p:nvSpPr>
        <p:spPr>
          <a:xfrm>
            <a:off x="8139250" y="5939789"/>
            <a:ext cx="2252750" cy="923330"/>
          </a:xfrm>
          <a:prstGeom prst="rect">
            <a:avLst/>
          </a:prstGeom>
          <a:noFill/>
          <a:ln>
            <a:solidFill>
              <a:schemeClr val="tx1"/>
            </a:solidFill>
          </a:ln>
        </p:spPr>
        <p:txBody>
          <a:bodyPr wrap="square" rtlCol="0">
            <a:spAutoFit/>
          </a:bodyPr>
          <a:lstStyle/>
          <a:p>
            <a:pPr lvl="0"/>
            <a:r>
              <a:rPr lang="de-DE" dirty="0"/>
              <a:t>Mitwirkung im Team für Familiengottesdienste</a:t>
            </a:r>
          </a:p>
        </p:txBody>
      </p:sp>
      <p:sp>
        <p:nvSpPr>
          <p:cNvPr id="16" name="Textfeld 15"/>
          <p:cNvSpPr txBox="1"/>
          <p:nvPr/>
        </p:nvSpPr>
        <p:spPr>
          <a:xfrm>
            <a:off x="2926375" y="2195884"/>
            <a:ext cx="5817423" cy="1779974"/>
          </a:xfrm>
          <a:prstGeom prst="rect">
            <a:avLst/>
          </a:prstGeom>
          <a:noFill/>
          <a:ln>
            <a:solidFill>
              <a:schemeClr val="tx1"/>
            </a:solidFill>
          </a:ln>
        </p:spPr>
        <p:txBody>
          <a:bodyPr wrap="square" rtlCol="0">
            <a:spAutoFit/>
          </a:bodyPr>
          <a:lstStyle/>
          <a:p>
            <a:pPr>
              <a:spcAft>
                <a:spcPts val="200"/>
              </a:spcAft>
            </a:pPr>
            <a:r>
              <a:rPr lang="de-DE" dirty="0" smtClean="0">
                <a:latin typeface="Arial" panose="020B0604020202020204" pitchFamily="34" charset="0"/>
                <a:ea typeface="Calibri" panose="020F0502020204030204" pitchFamily="34" charset="0"/>
                <a:cs typeface="Arial" panose="020B0604020202020204" pitchFamily="34" charset="0"/>
              </a:rPr>
              <a:t>Familie Reza ist vor 17 Monaten aus dem Iran nach Deutschland gekommen. Die beiden Kinder sind 4 und 9 Jahre alt, die Eltern erzählen, dass sie Jesus Christus im Iran kennengelernt haben und sich und ihre Kinder nun gerne taufen lassen wollen.</a:t>
            </a:r>
          </a:p>
          <a:p>
            <a:pPr>
              <a:spcAft>
                <a:spcPts val="200"/>
              </a:spcAft>
            </a:pPr>
            <a:r>
              <a:rPr lang="de-DE" dirty="0" smtClean="0">
                <a:latin typeface="Arial" panose="020B0604020202020204" pitchFamily="34" charset="0"/>
                <a:ea typeface="Calibri" panose="020F0502020204030204" pitchFamily="34" charset="0"/>
                <a:cs typeface="Arial" panose="020B0604020202020204" pitchFamily="34" charset="0"/>
              </a:rPr>
              <a:t>Was würden Sie der Familie anbieten?</a:t>
            </a:r>
          </a:p>
        </p:txBody>
      </p:sp>
    </p:spTree>
    <p:extLst>
      <p:ext uri="{BB962C8B-B14F-4D97-AF65-F5344CB8AC3E}">
        <p14:creationId xmlns:p14="http://schemas.microsoft.com/office/powerpoint/2010/main" val="8470216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Gleichschenkliges Dreieck 8"/>
          <p:cNvSpPr/>
          <p:nvPr/>
        </p:nvSpPr>
        <p:spPr>
          <a:xfrm rot="10800000">
            <a:off x="10392000" y="0"/>
            <a:ext cx="1800000" cy="1800000"/>
          </a:xfrm>
          <a:prstGeom prst="triangle">
            <a:avLst>
              <a:gd name="adj" fmla="val 0"/>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Gleichschenkliges Dreieck 7"/>
          <p:cNvSpPr/>
          <p:nvPr/>
        </p:nvSpPr>
        <p:spPr>
          <a:xfrm rot="5400000">
            <a:off x="0" y="0"/>
            <a:ext cx="1800000" cy="1800000"/>
          </a:xfrm>
          <a:prstGeom prst="triangle">
            <a:avLst>
              <a:gd name="adj" fmla="val 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Textfeld 3"/>
          <p:cNvSpPr txBox="1"/>
          <p:nvPr/>
        </p:nvSpPr>
        <p:spPr>
          <a:xfrm>
            <a:off x="0" y="0"/>
            <a:ext cx="585417" cy="923330"/>
          </a:xfrm>
          <a:prstGeom prst="rect">
            <a:avLst/>
          </a:prstGeom>
          <a:noFill/>
        </p:spPr>
        <p:txBody>
          <a:bodyPr wrap="none" rtlCol="0">
            <a:spAutoFit/>
          </a:bodyPr>
          <a:lstStyle/>
          <a:p>
            <a:r>
              <a:rPr lang="de-DE" sz="5400" dirty="0" smtClean="0"/>
              <a:t>A</a:t>
            </a:r>
            <a:endParaRPr lang="de-DE" sz="5400" dirty="0"/>
          </a:p>
        </p:txBody>
      </p:sp>
      <p:sp>
        <p:nvSpPr>
          <p:cNvPr id="11" name="Gleichschenkliges Dreieck 10"/>
          <p:cNvSpPr/>
          <p:nvPr/>
        </p:nvSpPr>
        <p:spPr>
          <a:xfrm>
            <a:off x="0" y="5057999"/>
            <a:ext cx="1800000" cy="1800000"/>
          </a:xfrm>
          <a:prstGeom prst="triangle">
            <a:avLst>
              <a:gd name="adj" fmla="val 0"/>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Gleichschenkliges Dreieck 9"/>
          <p:cNvSpPr/>
          <p:nvPr/>
        </p:nvSpPr>
        <p:spPr>
          <a:xfrm rot="16200000">
            <a:off x="10392000" y="5058000"/>
            <a:ext cx="1800000" cy="1800000"/>
          </a:xfrm>
          <a:prstGeom prst="triangle">
            <a:avLst>
              <a:gd name="adj" fmla="val 0"/>
            </a:avLst>
          </a:prstGeom>
          <a:solidFill>
            <a:srgbClr val="FF61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 name="Textfeld 4"/>
          <p:cNvSpPr txBox="1"/>
          <p:nvPr/>
        </p:nvSpPr>
        <p:spPr>
          <a:xfrm>
            <a:off x="11606583" y="0"/>
            <a:ext cx="561372" cy="923330"/>
          </a:xfrm>
          <a:prstGeom prst="rect">
            <a:avLst/>
          </a:prstGeom>
          <a:noFill/>
        </p:spPr>
        <p:txBody>
          <a:bodyPr wrap="none" rtlCol="0">
            <a:spAutoFit/>
          </a:bodyPr>
          <a:lstStyle/>
          <a:p>
            <a:r>
              <a:rPr lang="de-DE" sz="5400" dirty="0" smtClean="0"/>
              <a:t>B</a:t>
            </a:r>
            <a:endParaRPr lang="de-DE" sz="5400" dirty="0"/>
          </a:p>
        </p:txBody>
      </p:sp>
      <p:sp>
        <p:nvSpPr>
          <p:cNvPr id="6" name="Textfeld 5"/>
          <p:cNvSpPr txBox="1"/>
          <p:nvPr/>
        </p:nvSpPr>
        <p:spPr>
          <a:xfrm>
            <a:off x="0" y="5934670"/>
            <a:ext cx="553357" cy="923330"/>
          </a:xfrm>
          <a:prstGeom prst="rect">
            <a:avLst/>
          </a:prstGeom>
          <a:noFill/>
        </p:spPr>
        <p:txBody>
          <a:bodyPr wrap="none" rtlCol="0">
            <a:spAutoFit/>
          </a:bodyPr>
          <a:lstStyle/>
          <a:p>
            <a:r>
              <a:rPr lang="de-DE" sz="5400" dirty="0"/>
              <a:t>C</a:t>
            </a:r>
          </a:p>
        </p:txBody>
      </p:sp>
      <p:sp>
        <p:nvSpPr>
          <p:cNvPr id="7" name="Textfeld 6"/>
          <p:cNvSpPr txBox="1"/>
          <p:nvPr/>
        </p:nvSpPr>
        <p:spPr>
          <a:xfrm>
            <a:off x="11606583" y="5963456"/>
            <a:ext cx="611065" cy="923330"/>
          </a:xfrm>
          <a:prstGeom prst="rect">
            <a:avLst/>
          </a:prstGeom>
          <a:noFill/>
        </p:spPr>
        <p:txBody>
          <a:bodyPr wrap="none" rtlCol="0">
            <a:spAutoFit/>
          </a:bodyPr>
          <a:lstStyle/>
          <a:p>
            <a:r>
              <a:rPr lang="de-DE" sz="5400" dirty="0" smtClean="0"/>
              <a:t>D</a:t>
            </a:r>
            <a:endParaRPr lang="de-DE" sz="5400" dirty="0"/>
          </a:p>
        </p:txBody>
      </p:sp>
      <p:sp>
        <p:nvSpPr>
          <p:cNvPr id="12" name="Textfeld 11"/>
          <p:cNvSpPr txBox="1"/>
          <p:nvPr/>
        </p:nvSpPr>
        <p:spPr>
          <a:xfrm>
            <a:off x="1800000" y="-1"/>
            <a:ext cx="2252750" cy="1477328"/>
          </a:xfrm>
          <a:prstGeom prst="rect">
            <a:avLst/>
          </a:prstGeom>
          <a:noFill/>
          <a:ln>
            <a:solidFill>
              <a:schemeClr val="tx1"/>
            </a:solidFill>
          </a:ln>
        </p:spPr>
        <p:txBody>
          <a:bodyPr wrap="square" rtlCol="0">
            <a:spAutoFit/>
          </a:bodyPr>
          <a:lstStyle/>
          <a:p>
            <a:pPr lvl="0"/>
            <a:r>
              <a:rPr lang="de-DE" dirty="0"/>
              <a:t>Ein Gespräch bei der kirchlichen Ehe-Familien- und </a:t>
            </a:r>
            <a:r>
              <a:rPr lang="de-DE" dirty="0" smtClean="0"/>
              <a:t>Lebensberatungs-stelle </a:t>
            </a:r>
            <a:r>
              <a:rPr lang="de-DE" dirty="0"/>
              <a:t>empfehlen</a:t>
            </a:r>
          </a:p>
        </p:txBody>
      </p:sp>
      <p:sp>
        <p:nvSpPr>
          <p:cNvPr id="13" name="Textfeld 12"/>
          <p:cNvSpPr txBox="1"/>
          <p:nvPr/>
        </p:nvSpPr>
        <p:spPr>
          <a:xfrm>
            <a:off x="8139250" y="-2"/>
            <a:ext cx="2252750" cy="646331"/>
          </a:xfrm>
          <a:prstGeom prst="rect">
            <a:avLst/>
          </a:prstGeom>
          <a:noFill/>
          <a:ln>
            <a:solidFill>
              <a:schemeClr val="tx1"/>
            </a:solidFill>
          </a:ln>
        </p:spPr>
        <p:txBody>
          <a:bodyPr wrap="square" rtlCol="0">
            <a:spAutoFit/>
          </a:bodyPr>
          <a:lstStyle/>
          <a:p>
            <a:pPr lvl="0"/>
            <a:r>
              <a:rPr lang="de-DE" dirty="0"/>
              <a:t>Seelsorgerliche Begleitung anbieten</a:t>
            </a:r>
          </a:p>
        </p:txBody>
      </p:sp>
      <p:sp>
        <p:nvSpPr>
          <p:cNvPr id="14" name="Textfeld 13"/>
          <p:cNvSpPr txBox="1"/>
          <p:nvPr/>
        </p:nvSpPr>
        <p:spPr>
          <a:xfrm>
            <a:off x="1800000" y="5657670"/>
            <a:ext cx="2252750" cy="1200329"/>
          </a:xfrm>
          <a:prstGeom prst="rect">
            <a:avLst/>
          </a:prstGeom>
          <a:noFill/>
          <a:ln>
            <a:solidFill>
              <a:schemeClr val="tx1"/>
            </a:solidFill>
          </a:ln>
        </p:spPr>
        <p:txBody>
          <a:bodyPr wrap="square" rtlCol="0">
            <a:spAutoFit/>
          </a:bodyPr>
          <a:lstStyle/>
          <a:p>
            <a:pPr lvl="0"/>
            <a:r>
              <a:rPr lang="de-DE" dirty="0"/>
              <a:t>Kontakt zur Pastoral mit homosexuellen Menschen im Dekanat vermitteln</a:t>
            </a:r>
          </a:p>
        </p:txBody>
      </p:sp>
      <p:sp>
        <p:nvSpPr>
          <p:cNvPr id="15" name="Textfeld 14"/>
          <p:cNvSpPr txBox="1"/>
          <p:nvPr/>
        </p:nvSpPr>
        <p:spPr>
          <a:xfrm>
            <a:off x="8139250" y="5103674"/>
            <a:ext cx="2252750" cy="1754326"/>
          </a:xfrm>
          <a:prstGeom prst="rect">
            <a:avLst/>
          </a:prstGeom>
          <a:noFill/>
          <a:ln>
            <a:solidFill>
              <a:schemeClr val="tx1"/>
            </a:solidFill>
          </a:ln>
        </p:spPr>
        <p:txBody>
          <a:bodyPr wrap="square" rtlCol="0">
            <a:spAutoFit/>
          </a:bodyPr>
          <a:lstStyle/>
          <a:p>
            <a:pPr lvl="0"/>
            <a:r>
              <a:rPr lang="de-DE" dirty="0"/>
              <a:t>Auf einen bewussten Umgang mit möglichen Vorurteilen im Gemeindeteam achten</a:t>
            </a:r>
          </a:p>
        </p:txBody>
      </p:sp>
      <p:sp>
        <p:nvSpPr>
          <p:cNvPr id="16" name="Textfeld 15"/>
          <p:cNvSpPr txBox="1"/>
          <p:nvPr/>
        </p:nvSpPr>
        <p:spPr>
          <a:xfrm>
            <a:off x="2926375" y="2195884"/>
            <a:ext cx="5817423" cy="1779974"/>
          </a:xfrm>
          <a:prstGeom prst="rect">
            <a:avLst/>
          </a:prstGeom>
          <a:noFill/>
          <a:ln>
            <a:solidFill>
              <a:schemeClr val="tx1"/>
            </a:solidFill>
          </a:ln>
        </p:spPr>
        <p:txBody>
          <a:bodyPr wrap="square" rtlCol="0">
            <a:spAutoFit/>
          </a:bodyPr>
          <a:lstStyle/>
          <a:p>
            <a:pPr>
              <a:spcAft>
                <a:spcPts val="200"/>
              </a:spcAft>
            </a:pPr>
            <a:r>
              <a:rPr lang="de-DE" dirty="0" smtClean="0">
                <a:latin typeface="Arial" panose="020B0604020202020204" pitchFamily="34" charset="0"/>
                <a:ea typeface="Calibri" panose="020F0502020204030204" pitchFamily="34" charset="0"/>
                <a:cs typeface="Arial" panose="020B0604020202020204" pitchFamily="34" charset="0"/>
              </a:rPr>
              <a:t>Inge ist 53 Jahre, verheiratet, hat 2 erwachsene Kinder und arbeitet im Gemeindeteam mit. Vor 3 Monaten hat sie sich von ihrem Mann getrennt und eine Beziehung mit einer Frau begonnen. Sie sucht Unterstützung bei Ihnen.</a:t>
            </a:r>
          </a:p>
          <a:p>
            <a:pPr>
              <a:spcAft>
                <a:spcPts val="200"/>
              </a:spcAft>
            </a:pPr>
            <a:r>
              <a:rPr lang="de-DE" dirty="0" smtClean="0">
                <a:latin typeface="Arial" panose="020B0604020202020204" pitchFamily="34" charset="0"/>
                <a:ea typeface="Calibri" panose="020F0502020204030204" pitchFamily="34" charset="0"/>
                <a:cs typeface="Arial" panose="020B0604020202020204" pitchFamily="34" charset="0"/>
              </a:rPr>
              <a:t>Wie gehen Sie mit der Situation um?</a:t>
            </a:r>
          </a:p>
        </p:txBody>
      </p:sp>
    </p:spTree>
    <p:extLst>
      <p:ext uri="{BB962C8B-B14F-4D97-AF65-F5344CB8AC3E}">
        <p14:creationId xmlns:p14="http://schemas.microsoft.com/office/powerpoint/2010/main" val="619556367"/>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229</Words>
  <Application>Microsoft Office PowerPoint</Application>
  <PresentationFormat>Breitbild</PresentationFormat>
  <Paragraphs>31</Paragraphs>
  <Slides>3</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3</vt:i4>
      </vt:variant>
    </vt:vector>
  </HeadingPairs>
  <TitlesOfParts>
    <vt:vector size="8" baseType="lpstr">
      <vt:lpstr>Arial</vt:lpstr>
      <vt:lpstr>Calibri</vt:lpstr>
      <vt:lpstr>Calibri Light</vt:lpstr>
      <vt:lpstr>Times New Roman</vt:lpstr>
      <vt:lpstr>Office</vt:lpstr>
      <vt:lpstr>PowerPoint-Präsentation</vt:lpstr>
      <vt:lpstr>PowerPoint-Präsentation</vt:lpstr>
      <vt:lpstr>PowerPoint-Präsentation</vt:lpstr>
    </vt:vector>
  </TitlesOfParts>
  <Company>Erzbistum Freiburg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Braun Johannes</dc:creator>
  <cp:lastModifiedBy>Kaltenbach Nadine</cp:lastModifiedBy>
  <cp:revision>4</cp:revision>
  <dcterms:created xsi:type="dcterms:W3CDTF">2021-01-14T11:53:27Z</dcterms:created>
  <dcterms:modified xsi:type="dcterms:W3CDTF">2023-03-13T16:07:01Z</dcterms:modified>
</cp:coreProperties>
</file>